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Times New Roman Condensed" charset="1" panose="02030506070405020303"/>
      <p:regular r:id="rId20"/>
    </p:embeddedFont>
    <p:embeddedFont>
      <p:font typeface="Gotham" charset="1" panose="00000000000000000000"/>
      <p:regular r:id="rId21"/>
    </p:embeddedFont>
    <p:embeddedFont>
      <p:font typeface="Times New Roman" charset="1" panose="02030502070405020303"/>
      <p:regular r:id="rId22"/>
    </p:embeddedFont>
    <p:embeddedFont>
      <p:font typeface="Times New Roman Bold" charset="1" panose="02030802070405020303"/>
      <p:regular r:id="rId23"/>
    </p:embeddedFont>
    <p:embeddedFont>
      <p:font typeface="Times New Roman Condensed Italics" charset="1" panose="02030506070405090303"/>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sv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9EAE0"/>
        </a:solidFill>
      </p:bgPr>
    </p:bg>
    <p:spTree>
      <p:nvGrpSpPr>
        <p:cNvPr id="1" name=""/>
        <p:cNvGrpSpPr/>
        <p:nvPr/>
      </p:nvGrpSpPr>
      <p:grpSpPr>
        <a:xfrm>
          <a:off x="0" y="0"/>
          <a:ext cx="0" cy="0"/>
          <a:chOff x="0" y="0"/>
          <a:chExt cx="0" cy="0"/>
        </a:xfrm>
      </p:grpSpPr>
      <p:sp>
        <p:nvSpPr>
          <p:cNvPr name="Freeform 2" id="2"/>
          <p:cNvSpPr/>
          <p:nvPr/>
        </p:nvSpPr>
        <p:spPr>
          <a:xfrm flipH="false" flipV="false" rot="0">
            <a:off x="3923500" y="-3075865"/>
            <a:ext cx="19285436" cy="15042640"/>
          </a:xfrm>
          <a:custGeom>
            <a:avLst/>
            <a:gdLst/>
            <a:ahLst/>
            <a:cxnLst/>
            <a:rect r="r" b="b" t="t" l="l"/>
            <a:pathLst>
              <a:path h="15042640" w="19285436">
                <a:moveTo>
                  <a:pt x="0" y="0"/>
                </a:moveTo>
                <a:lnTo>
                  <a:pt x="19285437" y="0"/>
                </a:lnTo>
                <a:lnTo>
                  <a:pt x="19285437" y="15042641"/>
                </a:lnTo>
                <a:lnTo>
                  <a:pt x="0" y="150426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0" y="698265"/>
            <a:ext cx="13250176" cy="1473491"/>
          </a:xfrm>
          <a:prstGeom prst="rect">
            <a:avLst/>
          </a:prstGeom>
        </p:spPr>
        <p:txBody>
          <a:bodyPr anchor="t" rtlCol="false" tIns="0" lIns="0" bIns="0" rIns="0">
            <a:spAutoFit/>
          </a:bodyPr>
          <a:lstStyle/>
          <a:p>
            <a:pPr algn="l">
              <a:lnSpc>
                <a:spcPts val="8804"/>
              </a:lnSpc>
            </a:pPr>
            <a:r>
              <a:rPr lang="en-US" sz="11005" spc="-418" u="sng">
                <a:solidFill>
                  <a:srgbClr val="383A2C"/>
                </a:solidFill>
                <a:latin typeface="Times New Roman Condensed"/>
                <a:ea typeface="Times New Roman Condensed"/>
                <a:cs typeface="Times New Roman Condensed"/>
                <a:sym typeface="Times New Roman Condensed"/>
              </a:rPr>
              <a:t>CAPSTONE  PROJECT</a:t>
            </a:r>
          </a:p>
        </p:txBody>
      </p:sp>
      <p:sp>
        <p:nvSpPr>
          <p:cNvPr name="TextBox 4" id="4"/>
          <p:cNvSpPr txBox="true"/>
          <p:nvPr/>
        </p:nvSpPr>
        <p:spPr>
          <a:xfrm rot="0">
            <a:off x="10115507" y="8039530"/>
            <a:ext cx="5814185" cy="1638300"/>
          </a:xfrm>
          <a:prstGeom prst="rect">
            <a:avLst/>
          </a:prstGeom>
        </p:spPr>
        <p:txBody>
          <a:bodyPr anchor="t" rtlCol="false" tIns="0" lIns="0" bIns="0" rIns="0">
            <a:spAutoFit/>
          </a:bodyPr>
          <a:lstStyle/>
          <a:p>
            <a:pPr algn="l">
              <a:lnSpc>
                <a:spcPts val="4320"/>
              </a:lnSpc>
            </a:pPr>
            <a:r>
              <a:rPr lang="en-US" sz="3600" spc="-54">
                <a:solidFill>
                  <a:srgbClr val="0E4714"/>
                </a:solidFill>
                <a:latin typeface="Gotham"/>
                <a:ea typeface="Gotham"/>
                <a:cs typeface="Gotham"/>
                <a:sym typeface="Gotham"/>
              </a:rPr>
              <a:t>REDDI SANDEEP KUMAR,</a:t>
            </a:r>
          </a:p>
          <a:p>
            <a:pPr algn="l">
              <a:lnSpc>
                <a:spcPts val="4320"/>
              </a:lnSpc>
            </a:pPr>
            <a:r>
              <a:rPr lang="en-US" sz="3600" spc="-54">
                <a:solidFill>
                  <a:srgbClr val="0E4714"/>
                </a:solidFill>
                <a:latin typeface="Gotham"/>
                <a:ea typeface="Gotham"/>
                <a:cs typeface="Gotham"/>
                <a:sym typeface="Gotham"/>
              </a:rPr>
              <a:t>ASSOCIATE ENGINEER,</a:t>
            </a:r>
          </a:p>
          <a:p>
            <a:pPr algn="l">
              <a:lnSpc>
                <a:spcPts val="4320"/>
              </a:lnSpc>
            </a:pPr>
            <a:r>
              <a:rPr lang="en-US" sz="3600" spc="-54">
                <a:solidFill>
                  <a:srgbClr val="0E4714"/>
                </a:solidFill>
                <a:latin typeface="Gotham"/>
                <a:ea typeface="Gotham"/>
                <a:cs typeface="Gotham"/>
                <a:sym typeface="Gotham"/>
              </a:rPr>
              <a:t>ASCENDION</a:t>
            </a:r>
          </a:p>
        </p:txBody>
      </p:sp>
      <p:sp>
        <p:nvSpPr>
          <p:cNvPr name="TextBox 5" id="5"/>
          <p:cNvSpPr txBox="true"/>
          <p:nvPr/>
        </p:nvSpPr>
        <p:spPr>
          <a:xfrm rot="0">
            <a:off x="1028700" y="4269023"/>
            <a:ext cx="16230600" cy="1362239"/>
          </a:xfrm>
          <a:prstGeom prst="rect">
            <a:avLst/>
          </a:prstGeom>
        </p:spPr>
        <p:txBody>
          <a:bodyPr anchor="t" rtlCol="false" tIns="0" lIns="0" bIns="0" rIns="0">
            <a:spAutoFit/>
          </a:bodyPr>
          <a:lstStyle/>
          <a:p>
            <a:pPr algn="l">
              <a:lnSpc>
                <a:spcPts val="8102"/>
              </a:lnSpc>
            </a:pPr>
            <a:r>
              <a:rPr lang="en-US" sz="10128" spc="-384">
                <a:solidFill>
                  <a:srgbClr val="0E4714"/>
                </a:solidFill>
                <a:latin typeface="Times New Roman Condensed"/>
                <a:ea typeface="Times New Roman Condensed"/>
                <a:cs typeface="Times New Roman Condensed"/>
                <a:sym typeface="Times New Roman Condensed"/>
              </a:rPr>
              <a:t>HOTEL  MANAGEMENT  SYSTEM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9EAE0"/>
        </a:solidFill>
      </p:bgPr>
    </p:bg>
    <p:spTree>
      <p:nvGrpSpPr>
        <p:cNvPr id="1" name=""/>
        <p:cNvGrpSpPr/>
        <p:nvPr/>
      </p:nvGrpSpPr>
      <p:grpSpPr>
        <a:xfrm>
          <a:off x="0" y="0"/>
          <a:ext cx="0" cy="0"/>
          <a:chOff x="0" y="0"/>
          <a:chExt cx="0" cy="0"/>
        </a:xfrm>
      </p:grpSpPr>
      <p:grpSp>
        <p:nvGrpSpPr>
          <p:cNvPr name="Group 2" id="2"/>
          <p:cNvGrpSpPr/>
          <p:nvPr/>
        </p:nvGrpSpPr>
        <p:grpSpPr>
          <a:xfrm rot="0">
            <a:off x="0" y="266110"/>
            <a:ext cx="10854575" cy="5318459"/>
            <a:chOff x="0" y="0"/>
            <a:chExt cx="1220304" cy="597917"/>
          </a:xfrm>
        </p:grpSpPr>
        <p:sp>
          <p:nvSpPr>
            <p:cNvPr name="Freeform 3" id="3"/>
            <p:cNvSpPr/>
            <p:nvPr/>
          </p:nvSpPr>
          <p:spPr>
            <a:xfrm flipH="false" flipV="false" rot="0">
              <a:off x="0" y="0"/>
              <a:ext cx="1220304" cy="597917"/>
            </a:xfrm>
            <a:custGeom>
              <a:avLst/>
              <a:gdLst/>
              <a:ahLst/>
              <a:cxnLst/>
              <a:rect r="r" b="b" t="t" l="l"/>
              <a:pathLst>
                <a:path h="597917" w="1220304">
                  <a:moveTo>
                    <a:pt x="0" y="0"/>
                  </a:moveTo>
                  <a:lnTo>
                    <a:pt x="1220304" y="0"/>
                  </a:lnTo>
                  <a:lnTo>
                    <a:pt x="1220304" y="597917"/>
                  </a:lnTo>
                  <a:lnTo>
                    <a:pt x="0" y="597917"/>
                  </a:lnTo>
                  <a:close/>
                </a:path>
              </a:pathLst>
            </a:custGeom>
            <a:blipFill>
              <a:blip r:embed="rId2"/>
              <a:stretch>
                <a:fillRect l="0" t="-7401" r="0" b="-7401"/>
              </a:stretch>
            </a:blipFill>
          </p:spPr>
        </p:sp>
      </p:grpSp>
      <p:grpSp>
        <p:nvGrpSpPr>
          <p:cNvPr name="Group 4" id="4"/>
          <p:cNvGrpSpPr/>
          <p:nvPr/>
        </p:nvGrpSpPr>
        <p:grpSpPr>
          <a:xfrm rot="0">
            <a:off x="8080947" y="5143500"/>
            <a:ext cx="9734103" cy="4874632"/>
            <a:chOff x="0" y="0"/>
            <a:chExt cx="1549971" cy="776192"/>
          </a:xfrm>
        </p:grpSpPr>
        <p:sp>
          <p:nvSpPr>
            <p:cNvPr name="Freeform 5" id="5"/>
            <p:cNvSpPr/>
            <p:nvPr/>
          </p:nvSpPr>
          <p:spPr>
            <a:xfrm flipH="false" flipV="false" rot="0">
              <a:off x="0" y="0"/>
              <a:ext cx="1549971" cy="776192"/>
            </a:xfrm>
            <a:custGeom>
              <a:avLst/>
              <a:gdLst/>
              <a:ahLst/>
              <a:cxnLst/>
              <a:rect r="r" b="b" t="t" l="l"/>
              <a:pathLst>
                <a:path h="776192" w="1549971">
                  <a:moveTo>
                    <a:pt x="0" y="0"/>
                  </a:moveTo>
                  <a:lnTo>
                    <a:pt x="1549971" y="0"/>
                  </a:lnTo>
                  <a:lnTo>
                    <a:pt x="1549971" y="776192"/>
                  </a:lnTo>
                  <a:lnTo>
                    <a:pt x="0" y="776192"/>
                  </a:lnTo>
                  <a:close/>
                </a:path>
              </a:pathLst>
            </a:custGeom>
            <a:blipFill>
              <a:blip r:embed="rId3"/>
              <a:stretch>
                <a:fillRect l="0" t="-6162" r="0" b="-6162"/>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9EAE0"/>
        </a:solidFill>
      </p:bgPr>
    </p:bg>
    <p:spTree>
      <p:nvGrpSpPr>
        <p:cNvPr id="1" name=""/>
        <p:cNvGrpSpPr/>
        <p:nvPr/>
      </p:nvGrpSpPr>
      <p:grpSpPr>
        <a:xfrm>
          <a:off x="0" y="0"/>
          <a:ext cx="0" cy="0"/>
          <a:chOff x="0" y="0"/>
          <a:chExt cx="0" cy="0"/>
        </a:xfrm>
      </p:grpSpPr>
      <p:sp>
        <p:nvSpPr>
          <p:cNvPr name="Freeform 2" id="2"/>
          <p:cNvSpPr/>
          <p:nvPr/>
        </p:nvSpPr>
        <p:spPr>
          <a:xfrm flipH="false" flipV="false" rot="0">
            <a:off x="5917598" y="2069033"/>
            <a:ext cx="6452805" cy="6148933"/>
          </a:xfrm>
          <a:custGeom>
            <a:avLst/>
            <a:gdLst/>
            <a:ahLst/>
            <a:cxnLst/>
            <a:rect r="r" b="b" t="t" l="l"/>
            <a:pathLst>
              <a:path h="6148933" w="6452805">
                <a:moveTo>
                  <a:pt x="0" y="0"/>
                </a:moveTo>
                <a:lnTo>
                  <a:pt x="6452804" y="0"/>
                </a:lnTo>
                <a:lnTo>
                  <a:pt x="6452804" y="6148934"/>
                </a:lnTo>
                <a:lnTo>
                  <a:pt x="0" y="6148934"/>
                </a:lnTo>
                <a:lnTo>
                  <a:pt x="0" y="0"/>
                </a:lnTo>
                <a:close/>
              </a:path>
            </a:pathLst>
          </a:custGeom>
          <a:blipFill>
            <a:blip r:embed="rId2"/>
            <a:stretch>
              <a:fillRect l="0" t="0" r="0" b="0"/>
            </a:stretch>
          </a:blipFill>
        </p:spPr>
      </p:sp>
      <p:sp>
        <p:nvSpPr>
          <p:cNvPr name="Freeform 3" id="3"/>
          <p:cNvSpPr/>
          <p:nvPr/>
        </p:nvSpPr>
        <p:spPr>
          <a:xfrm flipH="false" flipV="false" rot="0">
            <a:off x="6342700" y="381185"/>
            <a:ext cx="9164765" cy="9657795"/>
          </a:xfrm>
          <a:custGeom>
            <a:avLst/>
            <a:gdLst/>
            <a:ahLst/>
            <a:cxnLst/>
            <a:rect r="r" b="b" t="t" l="l"/>
            <a:pathLst>
              <a:path h="9657795" w="9164765">
                <a:moveTo>
                  <a:pt x="0" y="0"/>
                </a:moveTo>
                <a:lnTo>
                  <a:pt x="9164765" y="0"/>
                </a:lnTo>
                <a:lnTo>
                  <a:pt x="9164765" y="9657795"/>
                </a:lnTo>
                <a:lnTo>
                  <a:pt x="0" y="9657795"/>
                </a:lnTo>
                <a:lnTo>
                  <a:pt x="0" y="0"/>
                </a:lnTo>
                <a:close/>
              </a:path>
            </a:pathLst>
          </a:custGeom>
          <a:blipFill>
            <a:blip r:embed="rId2"/>
            <a:stretch>
              <a:fillRect l="-9908" t="0" r="-706" b="-25"/>
            </a:stretch>
          </a:blipFill>
        </p:spPr>
      </p:sp>
      <p:sp>
        <p:nvSpPr>
          <p:cNvPr name="TextBox 4" id="4"/>
          <p:cNvSpPr txBox="true"/>
          <p:nvPr/>
        </p:nvSpPr>
        <p:spPr>
          <a:xfrm rot="0">
            <a:off x="1037365" y="643459"/>
            <a:ext cx="3270548" cy="1024853"/>
          </a:xfrm>
          <a:prstGeom prst="rect">
            <a:avLst/>
          </a:prstGeom>
        </p:spPr>
        <p:txBody>
          <a:bodyPr anchor="t" rtlCol="false" tIns="0" lIns="0" bIns="0" rIns="0">
            <a:spAutoFit/>
          </a:bodyPr>
          <a:lstStyle/>
          <a:p>
            <a:pPr algn="ctr">
              <a:lnSpc>
                <a:spcPts val="7562"/>
              </a:lnSpc>
              <a:spcBef>
                <a:spcPct val="0"/>
              </a:spcBef>
            </a:pPr>
            <a:r>
              <a:rPr lang="en-US" sz="5401" spc="32" u="sng">
                <a:solidFill>
                  <a:srgbClr val="000000"/>
                </a:solidFill>
                <a:latin typeface="Times New Roman Condensed"/>
                <a:ea typeface="Times New Roman Condensed"/>
                <a:cs typeface="Times New Roman Condensed"/>
                <a:sym typeface="Times New Roman Condensed"/>
              </a:rPr>
              <a:t>ER Diagram</a:t>
            </a:r>
            <a:r>
              <a:rPr lang="en-US" sz="5401" spc="32">
                <a:solidFill>
                  <a:srgbClr val="000000"/>
                </a:solidFill>
                <a:latin typeface="Times New Roman Condensed"/>
                <a:ea typeface="Times New Roman Condensed"/>
                <a:cs typeface="Times New Roman Condensed"/>
                <a:sym typeface="Times New Roman Condensed"/>
              </a:rPr>
              <a:t>:</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E9EAE0"/>
        </a:solidFill>
      </p:bgPr>
    </p:bg>
    <p:spTree>
      <p:nvGrpSpPr>
        <p:cNvPr id="1" name=""/>
        <p:cNvGrpSpPr/>
        <p:nvPr/>
      </p:nvGrpSpPr>
      <p:grpSpPr>
        <a:xfrm>
          <a:off x="0" y="0"/>
          <a:ext cx="0" cy="0"/>
          <a:chOff x="0" y="0"/>
          <a:chExt cx="0" cy="0"/>
        </a:xfrm>
      </p:grpSpPr>
      <p:sp>
        <p:nvSpPr>
          <p:cNvPr name="TextBox 2" id="2"/>
          <p:cNvSpPr txBox="true"/>
          <p:nvPr/>
        </p:nvSpPr>
        <p:spPr>
          <a:xfrm rot="0">
            <a:off x="346017" y="647709"/>
            <a:ext cx="14423006" cy="1116331"/>
          </a:xfrm>
          <a:prstGeom prst="rect">
            <a:avLst/>
          </a:prstGeom>
        </p:spPr>
        <p:txBody>
          <a:bodyPr anchor="t" rtlCol="false" tIns="0" lIns="0" bIns="0" rIns="0">
            <a:spAutoFit/>
          </a:bodyPr>
          <a:lstStyle/>
          <a:p>
            <a:pPr algn="just">
              <a:lnSpc>
                <a:spcPts val="6960"/>
              </a:lnSpc>
            </a:pPr>
            <a:r>
              <a:rPr lang="en-US" sz="8000" spc="48" u="sng">
                <a:solidFill>
                  <a:srgbClr val="0E4714"/>
                </a:solidFill>
                <a:latin typeface="Times New Roman Condensed"/>
                <a:ea typeface="Times New Roman Condensed"/>
                <a:cs typeface="Times New Roman Condensed"/>
                <a:sym typeface="Times New Roman Condensed"/>
              </a:rPr>
              <a:t>Conclusion:</a:t>
            </a:r>
          </a:p>
        </p:txBody>
      </p:sp>
      <p:sp>
        <p:nvSpPr>
          <p:cNvPr name="TextBox 3" id="3"/>
          <p:cNvSpPr txBox="true"/>
          <p:nvPr/>
        </p:nvSpPr>
        <p:spPr>
          <a:xfrm rot="0">
            <a:off x="346017" y="2284790"/>
            <a:ext cx="16359238" cy="4348540"/>
          </a:xfrm>
          <a:prstGeom prst="rect">
            <a:avLst/>
          </a:prstGeom>
        </p:spPr>
        <p:txBody>
          <a:bodyPr anchor="t" rtlCol="false" tIns="0" lIns="0" bIns="0" rIns="0">
            <a:spAutoFit/>
          </a:bodyPr>
          <a:lstStyle/>
          <a:p>
            <a:pPr algn="just">
              <a:lnSpc>
                <a:spcPts val="5680"/>
              </a:lnSpc>
              <a:spcBef>
                <a:spcPct val="0"/>
              </a:spcBef>
            </a:pPr>
            <a:r>
              <a:rPr lang="en-US" sz="4057">
                <a:solidFill>
                  <a:srgbClr val="000000"/>
                </a:solidFill>
                <a:latin typeface="Times New Roman"/>
                <a:ea typeface="Times New Roman"/>
                <a:cs typeface="Times New Roman"/>
                <a:sym typeface="Times New Roman"/>
              </a:rPr>
              <a:t>The Hotel Management System project effectively integrates Angular for a dynamic front-end, Spring Boot for robust server-side logic, and MySQL for reliable data storage. This streamlined solution simplifies hotel operations, including managing bookings, hotels, guests, facilities, and reviews. By leveraging modern technologies, the system ensures a seamless user experience, scalability, and maintainability.</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E9EAE0"/>
        </a:solidFill>
      </p:bgPr>
    </p:bg>
    <p:spTree>
      <p:nvGrpSpPr>
        <p:cNvPr id="1" name=""/>
        <p:cNvGrpSpPr/>
        <p:nvPr/>
      </p:nvGrpSpPr>
      <p:grpSpPr>
        <a:xfrm>
          <a:off x="0" y="0"/>
          <a:ext cx="0" cy="0"/>
          <a:chOff x="0" y="0"/>
          <a:chExt cx="0" cy="0"/>
        </a:xfrm>
      </p:grpSpPr>
      <p:sp>
        <p:nvSpPr>
          <p:cNvPr name="TextBox 2" id="2"/>
          <p:cNvSpPr txBox="true"/>
          <p:nvPr/>
        </p:nvSpPr>
        <p:spPr>
          <a:xfrm rot="0">
            <a:off x="274474" y="333375"/>
            <a:ext cx="17177048" cy="1152525"/>
          </a:xfrm>
          <a:prstGeom prst="rect">
            <a:avLst/>
          </a:prstGeom>
        </p:spPr>
        <p:txBody>
          <a:bodyPr anchor="t" rtlCol="false" tIns="0" lIns="0" bIns="0" rIns="0">
            <a:spAutoFit/>
          </a:bodyPr>
          <a:lstStyle/>
          <a:p>
            <a:pPr algn="ctr">
              <a:lnSpc>
                <a:spcPts val="8400"/>
              </a:lnSpc>
              <a:spcBef>
                <a:spcPct val="0"/>
              </a:spcBef>
            </a:pPr>
            <a:r>
              <a:rPr lang="en-US" b="true" sz="6000" u="sng">
                <a:solidFill>
                  <a:srgbClr val="0E4714"/>
                </a:solidFill>
                <a:latin typeface="Times New Roman Bold"/>
                <a:ea typeface="Times New Roman Bold"/>
                <a:cs typeface="Times New Roman Bold"/>
                <a:sym typeface="Times New Roman Bold"/>
              </a:rPr>
              <a:t>Key Takeaways/Learnings from the training Program</a:t>
            </a:r>
            <a:r>
              <a:rPr lang="en-US" b="true" sz="6000" u="sng">
                <a:solidFill>
                  <a:srgbClr val="0E4714"/>
                </a:solidFill>
                <a:latin typeface="Times New Roman Bold"/>
                <a:ea typeface="Times New Roman Bold"/>
                <a:cs typeface="Times New Roman Bold"/>
                <a:sym typeface="Times New Roman Bold"/>
              </a:rPr>
              <a:t>:</a:t>
            </a:r>
          </a:p>
        </p:txBody>
      </p:sp>
      <p:sp>
        <p:nvSpPr>
          <p:cNvPr name="TextBox 3" id="3"/>
          <p:cNvSpPr txBox="true"/>
          <p:nvPr/>
        </p:nvSpPr>
        <p:spPr>
          <a:xfrm rot="0">
            <a:off x="346017" y="2065715"/>
            <a:ext cx="16359238" cy="7042150"/>
          </a:xfrm>
          <a:prstGeom prst="rect">
            <a:avLst/>
          </a:prstGeom>
        </p:spPr>
        <p:txBody>
          <a:bodyPr anchor="t" rtlCol="false" tIns="0" lIns="0" bIns="0" rIns="0">
            <a:spAutoFit/>
          </a:bodyPr>
          <a:lstStyle/>
          <a:p>
            <a:pPr algn="just" marL="863599" indent="-431800" lvl="1">
              <a:lnSpc>
                <a:spcPts val="7999"/>
              </a:lnSpc>
              <a:buFont typeface="Arial"/>
              <a:buChar char="•"/>
            </a:pPr>
            <a:r>
              <a:rPr lang="en-US" sz="3999" spc="39">
                <a:solidFill>
                  <a:srgbClr val="000000"/>
                </a:solidFill>
                <a:latin typeface="Times New Roman"/>
                <a:ea typeface="Times New Roman"/>
                <a:cs typeface="Times New Roman"/>
                <a:sym typeface="Times New Roman"/>
              </a:rPr>
              <a:t>Theory vs Application</a:t>
            </a:r>
          </a:p>
          <a:p>
            <a:pPr algn="just" marL="863599" indent="-431800" lvl="1">
              <a:lnSpc>
                <a:spcPts val="7999"/>
              </a:lnSpc>
              <a:buFont typeface="Arial"/>
              <a:buChar char="•"/>
            </a:pPr>
            <a:r>
              <a:rPr lang="en-US" sz="3999" spc="39">
                <a:solidFill>
                  <a:srgbClr val="000000"/>
                </a:solidFill>
                <a:latin typeface="Times New Roman"/>
                <a:ea typeface="Times New Roman"/>
                <a:cs typeface="Times New Roman"/>
                <a:sym typeface="Times New Roman"/>
              </a:rPr>
              <a:t>Theory into Application</a:t>
            </a:r>
          </a:p>
          <a:p>
            <a:pPr algn="just" marL="863599" indent="-431800" lvl="1">
              <a:lnSpc>
                <a:spcPts val="7999"/>
              </a:lnSpc>
              <a:buFont typeface="Arial"/>
              <a:buChar char="•"/>
            </a:pPr>
            <a:r>
              <a:rPr lang="en-US" sz="3999" spc="39">
                <a:solidFill>
                  <a:srgbClr val="000000"/>
                </a:solidFill>
                <a:latin typeface="Times New Roman"/>
                <a:ea typeface="Times New Roman"/>
                <a:cs typeface="Times New Roman"/>
                <a:sym typeface="Times New Roman"/>
              </a:rPr>
              <a:t>Knowledge vs Experience</a:t>
            </a:r>
          </a:p>
          <a:p>
            <a:pPr algn="just" marL="863599" indent="-431800" lvl="1">
              <a:lnSpc>
                <a:spcPts val="7999"/>
              </a:lnSpc>
              <a:buFont typeface="Arial"/>
              <a:buChar char="•"/>
            </a:pPr>
            <a:r>
              <a:rPr lang="en-US" sz="3999" spc="39">
                <a:solidFill>
                  <a:srgbClr val="000000"/>
                </a:solidFill>
                <a:latin typeface="Times New Roman"/>
                <a:ea typeface="Times New Roman"/>
                <a:cs typeface="Times New Roman"/>
                <a:sym typeface="Times New Roman"/>
              </a:rPr>
              <a:t>Perception to Perfection</a:t>
            </a:r>
          </a:p>
          <a:p>
            <a:pPr algn="just" marL="863599" indent="-431800" lvl="1">
              <a:lnSpc>
                <a:spcPts val="7999"/>
              </a:lnSpc>
              <a:buFont typeface="Arial"/>
              <a:buChar char="•"/>
            </a:pPr>
            <a:r>
              <a:rPr lang="en-US" sz="3999" spc="39">
                <a:solidFill>
                  <a:srgbClr val="000000"/>
                </a:solidFill>
                <a:latin typeface="Times New Roman"/>
                <a:ea typeface="Times New Roman"/>
                <a:cs typeface="Times New Roman"/>
                <a:sym typeface="Times New Roman"/>
              </a:rPr>
              <a:t>Individualism vs Collaboration</a:t>
            </a:r>
          </a:p>
          <a:p>
            <a:pPr algn="just" marL="863599" indent="-431800" lvl="1">
              <a:lnSpc>
                <a:spcPts val="7999"/>
              </a:lnSpc>
              <a:buFont typeface="Arial"/>
              <a:buChar char="•"/>
            </a:pPr>
            <a:r>
              <a:rPr lang="en-US" sz="3999" spc="39">
                <a:solidFill>
                  <a:srgbClr val="000000"/>
                </a:solidFill>
                <a:latin typeface="Times New Roman"/>
                <a:ea typeface="Times New Roman"/>
                <a:cs typeface="Times New Roman"/>
                <a:sym typeface="Times New Roman"/>
              </a:rPr>
              <a:t>Grow through Feedback</a:t>
            </a:r>
          </a:p>
          <a:p>
            <a:pPr algn="just" marL="863599" indent="-431800" lvl="1">
              <a:lnSpc>
                <a:spcPts val="7999"/>
              </a:lnSpc>
              <a:buFont typeface="Arial"/>
              <a:buChar char="•"/>
            </a:pPr>
            <a:r>
              <a:rPr lang="en-US" sz="3999" spc="39">
                <a:solidFill>
                  <a:srgbClr val="000000"/>
                </a:solidFill>
                <a:latin typeface="Times New Roman"/>
                <a:ea typeface="Times New Roman"/>
                <a:cs typeface="Times New Roman"/>
                <a:sym typeface="Times New Roman"/>
              </a:rPr>
              <a:t>Listen-Learn-Lead</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9EAE0"/>
        </a:solidFill>
      </p:bgPr>
    </p:bg>
    <p:spTree>
      <p:nvGrpSpPr>
        <p:cNvPr id="1" name=""/>
        <p:cNvGrpSpPr/>
        <p:nvPr/>
      </p:nvGrpSpPr>
      <p:grpSpPr>
        <a:xfrm>
          <a:off x="0" y="0"/>
          <a:ext cx="0" cy="0"/>
          <a:chOff x="0" y="0"/>
          <a:chExt cx="0" cy="0"/>
        </a:xfrm>
      </p:grpSpPr>
      <p:sp>
        <p:nvSpPr>
          <p:cNvPr name="Freeform 2" id="2"/>
          <p:cNvSpPr/>
          <p:nvPr/>
        </p:nvSpPr>
        <p:spPr>
          <a:xfrm flipH="false" flipV="false" rot="0">
            <a:off x="4490515" y="-2377820"/>
            <a:ext cx="19285436" cy="15042640"/>
          </a:xfrm>
          <a:custGeom>
            <a:avLst/>
            <a:gdLst/>
            <a:ahLst/>
            <a:cxnLst/>
            <a:rect r="r" b="b" t="t" l="l"/>
            <a:pathLst>
              <a:path h="15042640" w="19285436">
                <a:moveTo>
                  <a:pt x="0" y="0"/>
                </a:moveTo>
                <a:lnTo>
                  <a:pt x="19285437" y="0"/>
                </a:lnTo>
                <a:lnTo>
                  <a:pt x="19285437" y="15042640"/>
                </a:lnTo>
                <a:lnTo>
                  <a:pt x="0" y="150426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819150" y="2700805"/>
            <a:ext cx="16440150" cy="3444776"/>
          </a:xfrm>
          <a:prstGeom prst="rect">
            <a:avLst/>
          </a:prstGeom>
        </p:spPr>
        <p:txBody>
          <a:bodyPr anchor="t" rtlCol="false" tIns="0" lIns="0" bIns="0" rIns="0">
            <a:spAutoFit/>
          </a:bodyPr>
          <a:lstStyle/>
          <a:p>
            <a:pPr algn="l">
              <a:lnSpc>
                <a:spcPts val="25368"/>
              </a:lnSpc>
              <a:spcBef>
                <a:spcPct val="0"/>
              </a:spcBef>
            </a:pPr>
            <a:r>
              <a:rPr lang="en-US" sz="18120" i="true" spc="-906">
                <a:solidFill>
                  <a:srgbClr val="0E4714"/>
                </a:solidFill>
                <a:latin typeface="Times New Roman Condensed Italics"/>
                <a:ea typeface="Times New Roman Condensed Italics"/>
                <a:cs typeface="Times New Roman Condensed Italics"/>
                <a:sym typeface="Times New Roman Condensed Italics"/>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9EAE0"/>
        </a:solidFill>
      </p:bgPr>
    </p:bg>
    <p:spTree>
      <p:nvGrpSpPr>
        <p:cNvPr id="1" name=""/>
        <p:cNvGrpSpPr/>
        <p:nvPr/>
      </p:nvGrpSpPr>
      <p:grpSpPr>
        <a:xfrm>
          <a:off x="0" y="0"/>
          <a:ext cx="0" cy="0"/>
          <a:chOff x="0" y="0"/>
          <a:chExt cx="0" cy="0"/>
        </a:xfrm>
      </p:grpSpPr>
      <p:sp>
        <p:nvSpPr>
          <p:cNvPr name="TextBox 2" id="2"/>
          <p:cNvSpPr txBox="true"/>
          <p:nvPr/>
        </p:nvSpPr>
        <p:spPr>
          <a:xfrm rot="0">
            <a:off x="687359" y="2846657"/>
            <a:ext cx="16913283" cy="6811495"/>
          </a:xfrm>
          <a:prstGeom prst="rect">
            <a:avLst/>
          </a:prstGeom>
        </p:spPr>
        <p:txBody>
          <a:bodyPr anchor="t" rtlCol="false" tIns="0" lIns="0" bIns="0" rIns="0">
            <a:spAutoFit/>
          </a:bodyPr>
          <a:lstStyle/>
          <a:p>
            <a:pPr algn="just">
              <a:lnSpc>
                <a:spcPts val="5955"/>
              </a:lnSpc>
            </a:pPr>
            <a:r>
              <a:rPr lang="en-US" sz="3970" spc="7">
                <a:solidFill>
                  <a:srgbClr val="000000"/>
                </a:solidFill>
                <a:latin typeface="Times New Roman"/>
                <a:ea typeface="Times New Roman"/>
                <a:cs typeface="Times New Roman"/>
                <a:sym typeface="Times New Roman"/>
              </a:rPr>
              <a:t>The Hotel Management System (HMS) is a comprehensive web-based application designed to streamline the management of hotel operations. It allows administrators to efficiently manage bookings, hotels, guests, facilities, and reviews. The system enables admins to add, update, delete, and view records for each of these entities, with automated features like generating unique IDs for bookings and hotels. With a user-friendly interface built using Angular for the front end, backed by Spring Boot for the server-side logic, and MySQL for data storage, this project aims to enhance the overall management process by providing an easy-to-use, centralized platform.</a:t>
            </a:r>
          </a:p>
        </p:txBody>
      </p:sp>
      <p:sp>
        <p:nvSpPr>
          <p:cNvPr name="TextBox 3" id="3"/>
          <p:cNvSpPr txBox="true"/>
          <p:nvPr/>
        </p:nvSpPr>
        <p:spPr>
          <a:xfrm rot="0">
            <a:off x="346017" y="676284"/>
            <a:ext cx="14423006" cy="1390008"/>
          </a:xfrm>
          <a:prstGeom prst="rect">
            <a:avLst/>
          </a:prstGeom>
        </p:spPr>
        <p:txBody>
          <a:bodyPr anchor="t" rtlCol="false" tIns="0" lIns="0" bIns="0" rIns="0">
            <a:spAutoFit/>
          </a:bodyPr>
          <a:lstStyle/>
          <a:p>
            <a:pPr algn="just">
              <a:lnSpc>
                <a:spcPts val="8686"/>
              </a:lnSpc>
            </a:pPr>
            <a:r>
              <a:rPr lang="en-US" sz="9984" u="sng">
                <a:solidFill>
                  <a:srgbClr val="0E4714"/>
                </a:solidFill>
                <a:latin typeface="Times New Roman Condensed"/>
                <a:ea typeface="Times New Roman Condensed"/>
                <a:cs typeface="Times New Roman Condensed"/>
                <a:sym typeface="Times New Roman Condensed"/>
              </a:rPr>
              <a:t>Problem Statement </a:t>
            </a:r>
          </a:p>
        </p:txBody>
      </p:sp>
      <p:sp>
        <p:nvSpPr>
          <p:cNvPr name="Freeform 4" id="4"/>
          <p:cNvSpPr/>
          <p:nvPr/>
        </p:nvSpPr>
        <p:spPr>
          <a:xfrm flipH="true" flipV="false" rot="0">
            <a:off x="9144000" y="-8276388"/>
            <a:ext cx="28550447" cy="11313545"/>
          </a:xfrm>
          <a:custGeom>
            <a:avLst/>
            <a:gdLst/>
            <a:ahLst/>
            <a:cxnLst/>
            <a:rect r="r" b="b" t="t" l="l"/>
            <a:pathLst>
              <a:path h="11313545" w="28550447">
                <a:moveTo>
                  <a:pt x="28550447" y="0"/>
                </a:moveTo>
                <a:lnTo>
                  <a:pt x="0" y="0"/>
                </a:lnTo>
                <a:lnTo>
                  <a:pt x="0" y="11313545"/>
                </a:lnTo>
                <a:lnTo>
                  <a:pt x="28550447" y="11313545"/>
                </a:lnTo>
                <a:lnTo>
                  <a:pt x="28550447" y="0"/>
                </a:lnTo>
                <a:close/>
              </a:path>
            </a:pathLst>
          </a:custGeom>
          <a:blipFill>
            <a:blip r:embed="rId2">
              <a:extLst>
                <a:ext uri="{96DAC541-7B7A-43D3-8B79-37D633B846F1}">
                  <asvg:svgBlip xmlns:asvg="http://schemas.microsoft.com/office/drawing/2016/SVG/main" r:embed="rId3"/>
                </a:ext>
              </a:extLst>
            </a:blip>
            <a:stretch>
              <a:fillRect l="0" t="-49969" r="0" b="-59256"/>
            </a:stretch>
          </a:blipFill>
        </p:spPr>
      </p:sp>
    </p:spTree>
  </p:cSld>
  <p:clrMapOvr>
    <a:masterClrMapping/>
  </p:clrMapOvr>
</p:sld>
</file>

<file path=ppt/slides/slide3.xml><?xml version="1.0" encoding="utf-8"?>
<p:sld xmlns:p="http://schemas.openxmlformats.org/presentationml/2006/main" xmlns:a="http://schemas.openxmlformats.org/drawingml/2006/main">
  <p:cSld>
    <p:bg>
      <p:bgPr>
        <a:solidFill>
          <a:srgbClr val="E9EAE0"/>
        </a:solidFill>
      </p:bgPr>
    </p:bg>
    <p:spTree>
      <p:nvGrpSpPr>
        <p:cNvPr id="1" name=""/>
        <p:cNvGrpSpPr/>
        <p:nvPr/>
      </p:nvGrpSpPr>
      <p:grpSpPr>
        <a:xfrm>
          <a:off x="0" y="0"/>
          <a:ext cx="0" cy="0"/>
          <a:chOff x="0" y="0"/>
          <a:chExt cx="0" cy="0"/>
        </a:xfrm>
      </p:grpSpPr>
      <p:sp>
        <p:nvSpPr>
          <p:cNvPr name="TextBox 2" id="2"/>
          <p:cNvSpPr txBox="true"/>
          <p:nvPr/>
        </p:nvSpPr>
        <p:spPr>
          <a:xfrm rot="0">
            <a:off x="346017" y="638184"/>
            <a:ext cx="14423006" cy="979170"/>
          </a:xfrm>
          <a:prstGeom prst="rect">
            <a:avLst/>
          </a:prstGeom>
        </p:spPr>
        <p:txBody>
          <a:bodyPr anchor="t" rtlCol="false" tIns="0" lIns="0" bIns="0" rIns="0">
            <a:spAutoFit/>
          </a:bodyPr>
          <a:lstStyle/>
          <a:p>
            <a:pPr algn="just">
              <a:lnSpc>
                <a:spcPts val="6089"/>
              </a:lnSpc>
            </a:pPr>
            <a:r>
              <a:rPr lang="en-US" sz="6999">
                <a:solidFill>
                  <a:srgbClr val="0E4714"/>
                </a:solidFill>
                <a:latin typeface="Times New Roman Condensed"/>
                <a:ea typeface="Times New Roman Condensed"/>
                <a:cs typeface="Times New Roman Condensed"/>
                <a:sym typeface="Times New Roman Condensed"/>
              </a:rPr>
              <a:t>What is angular? </a:t>
            </a:r>
          </a:p>
        </p:txBody>
      </p:sp>
      <p:sp>
        <p:nvSpPr>
          <p:cNvPr name="TextBox 3" id="3"/>
          <p:cNvSpPr txBox="true"/>
          <p:nvPr/>
        </p:nvSpPr>
        <p:spPr>
          <a:xfrm rot="0">
            <a:off x="346017" y="1986768"/>
            <a:ext cx="16913283" cy="7562850"/>
          </a:xfrm>
          <a:prstGeom prst="rect">
            <a:avLst/>
          </a:prstGeom>
        </p:spPr>
        <p:txBody>
          <a:bodyPr anchor="t" rtlCol="false" tIns="0" lIns="0" bIns="0" rIns="0">
            <a:spAutoFit/>
          </a:bodyPr>
          <a:lstStyle/>
          <a:p>
            <a:pPr algn="just" marL="863599" indent="-431800" lvl="1">
              <a:lnSpc>
                <a:spcPts val="5999"/>
              </a:lnSpc>
              <a:buFont typeface="Arial"/>
              <a:buChar char="•"/>
            </a:pPr>
            <a:r>
              <a:rPr lang="en-US" sz="3999" spc="7">
                <a:solidFill>
                  <a:srgbClr val="000000"/>
                </a:solidFill>
                <a:latin typeface="Times New Roman"/>
                <a:ea typeface="Times New Roman"/>
                <a:cs typeface="Times New Roman"/>
                <a:sym typeface="Times New Roman"/>
              </a:rPr>
              <a:t>Angular is a platform and framework for building single-page web applications (SPAs) using HTML, CSS, and TypeScript. </a:t>
            </a:r>
          </a:p>
          <a:p>
            <a:pPr algn="just">
              <a:lnSpc>
                <a:spcPts val="5999"/>
              </a:lnSpc>
            </a:pPr>
          </a:p>
          <a:p>
            <a:pPr algn="just" marL="863599" indent="-431800" lvl="1">
              <a:lnSpc>
                <a:spcPts val="5999"/>
              </a:lnSpc>
              <a:buFont typeface="Arial"/>
              <a:buChar char="•"/>
            </a:pPr>
            <a:r>
              <a:rPr lang="en-US" sz="3999" spc="7">
                <a:solidFill>
                  <a:srgbClr val="000000"/>
                </a:solidFill>
                <a:latin typeface="Times New Roman"/>
                <a:ea typeface="Times New Roman"/>
                <a:cs typeface="Times New Roman"/>
                <a:sym typeface="Times New Roman"/>
              </a:rPr>
              <a:t>It provides tools for building dynamic, responsive, and structured front-end applications with features like two-way data binding, component-based architecture, routing, and form handling. </a:t>
            </a:r>
          </a:p>
          <a:p>
            <a:pPr algn="just">
              <a:lnSpc>
                <a:spcPts val="5999"/>
              </a:lnSpc>
            </a:pPr>
          </a:p>
          <a:p>
            <a:pPr algn="just" marL="863599" indent="-431800" lvl="1">
              <a:lnSpc>
                <a:spcPts val="5999"/>
              </a:lnSpc>
              <a:buFont typeface="Arial"/>
              <a:buChar char="•"/>
            </a:pPr>
            <a:r>
              <a:rPr lang="en-US" sz="3999" spc="7">
                <a:solidFill>
                  <a:srgbClr val="000000"/>
                </a:solidFill>
                <a:latin typeface="Times New Roman"/>
                <a:ea typeface="Times New Roman"/>
                <a:cs typeface="Times New Roman"/>
                <a:sym typeface="Times New Roman"/>
              </a:rPr>
              <a:t>In our project, Angular is used to create the user interface, manage interactions, and communicate with the Spring Boot backend via REST APIs to handle the data flow.</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E9EAE0"/>
        </a:solidFill>
      </p:bgPr>
    </p:bg>
    <p:spTree>
      <p:nvGrpSpPr>
        <p:cNvPr id="1" name=""/>
        <p:cNvGrpSpPr/>
        <p:nvPr/>
      </p:nvGrpSpPr>
      <p:grpSpPr>
        <a:xfrm>
          <a:off x="0" y="0"/>
          <a:ext cx="0" cy="0"/>
          <a:chOff x="0" y="0"/>
          <a:chExt cx="0" cy="0"/>
        </a:xfrm>
      </p:grpSpPr>
      <p:sp>
        <p:nvSpPr>
          <p:cNvPr name="TextBox 2" id="2"/>
          <p:cNvSpPr txBox="true"/>
          <p:nvPr/>
        </p:nvSpPr>
        <p:spPr>
          <a:xfrm rot="0">
            <a:off x="346017" y="357754"/>
            <a:ext cx="14423006" cy="910589"/>
          </a:xfrm>
          <a:prstGeom prst="rect">
            <a:avLst/>
          </a:prstGeom>
        </p:spPr>
        <p:txBody>
          <a:bodyPr anchor="t" rtlCol="false" tIns="0" lIns="0" bIns="0" rIns="0">
            <a:spAutoFit/>
          </a:bodyPr>
          <a:lstStyle/>
          <a:p>
            <a:pPr algn="just">
              <a:lnSpc>
                <a:spcPts val="5654"/>
              </a:lnSpc>
            </a:pPr>
            <a:r>
              <a:rPr lang="en-US" sz="6499">
                <a:solidFill>
                  <a:srgbClr val="0E4714"/>
                </a:solidFill>
                <a:latin typeface="Times New Roman Condensed"/>
                <a:ea typeface="Times New Roman Condensed"/>
                <a:cs typeface="Times New Roman Condensed"/>
                <a:sym typeface="Times New Roman Condensed"/>
              </a:rPr>
              <a:t>What is Spring Boot ? </a:t>
            </a:r>
          </a:p>
        </p:txBody>
      </p:sp>
      <p:sp>
        <p:nvSpPr>
          <p:cNvPr name="TextBox 3" id="3"/>
          <p:cNvSpPr txBox="true"/>
          <p:nvPr/>
        </p:nvSpPr>
        <p:spPr>
          <a:xfrm rot="0">
            <a:off x="372407" y="1197045"/>
            <a:ext cx="17543185" cy="9609455"/>
          </a:xfrm>
          <a:prstGeom prst="rect">
            <a:avLst/>
          </a:prstGeom>
        </p:spPr>
        <p:txBody>
          <a:bodyPr anchor="t" rtlCol="false" tIns="0" lIns="0" bIns="0" rIns="0">
            <a:spAutoFit/>
          </a:bodyPr>
          <a:lstStyle/>
          <a:p>
            <a:pPr algn="just">
              <a:lnSpc>
                <a:spcPts val="6319"/>
              </a:lnSpc>
            </a:pPr>
            <a:r>
              <a:rPr lang="en-US" sz="3999" spc="7">
                <a:solidFill>
                  <a:srgbClr val="000000"/>
                </a:solidFill>
                <a:latin typeface="Times New Roman"/>
                <a:ea typeface="Times New Roman"/>
                <a:cs typeface="Times New Roman"/>
                <a:sym typeface="Times New Roman"/>
              </a:rPr>
              <a:t>A Java-based framework used to develop backend services. It simplifies the process of setting up and configuring Java web applications. Spring Boot serves as the backend framework that processes data, communicates with the database, and provides the necessary data or operations to the frontend Angular application. </a:t>
            </a:r>
          </a:p>
          <a:p>
            <a:pPr algn="just">
              <a:lnSpc>
                <a:spcPts val="6319"/>
              </a:lnSpc>
            </a:pPr>
            <a:r>
              <a:rPr lang="en-US" sz="3999" spc="7">
                <a:solidFill>
                  <a:srgbClr val="000000"/>
                </a:solidFill>
                <a:latin typeface="Times New Roman"/>
                <a:ea typeface="Times New Roman"/>
                <a:cs typeface="Times New Roman"/>
                <a:sym typeface="Times New Roman"/>
              </a:rPr>
              <a:t>In this project, Spring Boot is used to:</a:t>
            </a:r>
          </a:p>
          <a:p>
            <a:pPr algn="just" marL="863599" indent="-431800" lvl="1">
              <a:lnSpc>
                <a:spcPts val="6319"/>
              </a:lnSpc>
              <a:buFont typeface="Arial"/>
              <a:buChar char="•"/>
            </a:pPr>
            <a:r>
              <a:rPr lang="en-US" sz="3999" spc="7">
                <a:solidFill>
                  <a:srgbClr val="000000"/>
                </a:solidFill>
                <a:latin typeface="Times New Roman"/>
                <a:ea typeface="Times New Roman"/>
                <a:cs typeface="Times New Roman"/>
                <a:sym typeface="Times New Roman"/>
              </a:rPr>
              <a:t>Define REST APIs (for example, /api/v1/booking, /api/v1/register) to interact with the frontend.</a:t>
            </a:r>
          </a:p>
          <a:p>
            <a:pPr algn="just" marL="863599" indent="-431800" lvl="1">
              <a:lnSpc>
                <a:spcPts val="6319"/>
              </a:lnSpc>
              <a:buFont typeface="Arial"/>
              <a:buChar char="•"/>
            </a:pPr>
            <a:r>
              <a:rPr lang="en-US" sz="3999" spc="7">
                <a:solidFill>
                  <a:srgbClr val="000000"/>
                </a:solidFill>
                <a:latin typeface="Times New Roman"/>
                <a:ea typeface="Times New Roman"/>
                <a:cs typeface="Times New Roman"/>
                <a:sym typeface="Times New Roman"/>
              </a:rPr>
              <a:t>Handle database operations (using JPA/Hibernate to interact with the MySQL database).</a:t>
            </a:r>
          </a:p>
          <a:p>
            <a:pPr algn="just" marL="863599" indent="-431800" lvl="1">
              <a:lnSpc>
                <a:spcPts val="6319"/>
              </a:lnSpc>
              <a:buFont typeface="Arial"/>
              <a:buChar char="•"/>
            </a:pPr>
            <a:r>
              <a:rPr lang="en-US" sz="3999" spc="7">
                <a:solidFill>
                  <a:srgbClr val="000000"/>
                </a:solidFill>
                <a:latin typeface="Times New Roman"/>
                <a:ea typeface="Times New Roman"/>
                <a:cs typeface="Times New Roman"/>
                <a:sym typeface="Times New Roman"/>
              </a:rPr>
              <a:t>Manage business logic (such as generating IDs).</a:t>
            </a:r>
          </a:p>
          <a:p>
            <a:pPr algn="just">
              <a:lnSpc>
                <a:spcPts val="5999"/>
              </a:lnSpc>
            </a:pPr>
            <a:r>
              <a:rPr lang="en-US" sz="3999" spc="7">
                <a:solidFill>
                  <a:srgbClr val="000000"/>
                </a:solidFill>
                <a:latin typeface="Times New Roman"/>
                <a:ea typeface="Times New Roman"/>
                <a:cs typeface="Times New Roman"/>
                <a:sym typeface="Times New Roman"/>
              </a:rPr>
              <a:t> </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E9EAE0"/>
        </a:solidFill>
      </p:bgPr>
    </p:bg>
    <p:spTree>
      <p:nvGrpSpPr>
        <p:cNvPr id="1" name=""/>
        <p:cNvGrpSpPr/>
        <p:nvPr/>
      </p:nvGrpSpPr>
      <p:grpSpPr>
        <a:xfrm>
          <a:off x="0" y="0"/>
          <a:ext cx="0" cy="0"/>
          <a:chOff x="0" y="0"/>
          <a:chExt cx="0" cy="0"/>
        </a:xfrm>
      </p:grpSpPr>
      <p:sp>
        <p:nvSpPr>
          <p:cNvPr name="TextBox 2" id="2"/>
          <p:cNvSpPr txBox="true"/>
          <p:nvPr/>
        </p:nvSpPr>
        <p:spPr>
          <a:xfrm rot="0">
            <a:off x="0" y="647709"/>
            <a:ext cx="17654680" cy="10715622"/>
          </a:xfrm>
          <a:prstGeom prst="rect">
            <a:avLst/>
          </a:prstGeom>
        </p:spPr>
        <p:txBody>
          <a:bodyPr anchor="t" rtlCol="false" tIns="0" lIns="0" bIns="0" rIns="0">
            <a:spAutoFit/>
          </a:bodyPr>
          <a:lstStyle/>
          <a:p>
            <a:pPr algn="just">
              <a:lnSpc>
                <a:spcPts val="6959"/>
              </a:lnSpc>
            </a:pPr>
            <a:r>
              <a:rPr lang="en-US" sz="7999" spc="47" u="sng">
                <a:solidFill>
                  <a:srgbClr val="0E4714"/>
                </a:solidFill>
                <a:latin typeface="Times New Roman Condensed"/>
                <a:ea typeface="Times New Roman Condensed"/>
                <a:cs typeface="Times New Roman Condensed"/>
                <a:sym typeface="Times New Roman Condensed"/>
              </a:rPr>
              <a:t>Project Overview</a:t>
            </a:r>
          </a:p>
          <a:p>
            <a:pPr algn="just">
              <a:lnSpc>
                <a:spcPts val="6089"/>
              </a:lnSpc>
            </a:pPr>
          </a:p>
          <a:p>
            <a:pPr algn="just" marL="863599" indent="-431800" lvl="1">
              <a:lnSpc>
                <a:spcPts val="7999"/>
              </a:lnSpc>
              <a:buFont typeface="Arial"/>
              <a:buChar char="•"/>
            </a:pPr>
            <a:r>
              <a:rPr lang="en-US" b="true" sz="3999" spc="7">
                <a:solidFill>
                  <a:srgbClr val="000000"/>
                </a:solidFill>
                <a:latin typeface="Times New Roman Bold"/>
                <a:ea typeface="Times New Roman Bold"/>
                <a:cs typeface="Times New Roman Bold"/>
                <a:sym typeface="Times New Roman Bold"/>
              </a:rPr>
              <a:t>Purpose:</a:t>
            </a:r>
            <a:r>
              <a:rPr lang="en-US" sz="3999" spc="7">
                <a:solidFill>
                  <a:srgbClr val="000000"/>
                </a:solidFill>
                <a:latin typeface="Times New Roman"/>
                <a:ea typeface="Times New Roman"/>
                <a:cs typeface="Times New Roman"/>
                <a:sym typeface="Times New Roman"/>
              </a:rPr>
              <a:t> To develop a Hotel Management System wit</a:t>
            </a:r>
            <a:r>
              <a:rPr lang="en-US" sz="3999" spc="7">
                <a:solidFill>
                  <a:srgbClr val="000000"/>
                </a:solidFill>
                <a:latin typeface="Times New Roman"/>
                <a:ea typeface="Times New Roman"/>
                <a:cs typeface="Times New Roman"/>
                <a:sym typeface="Times New Roman"/>
              </a:rPr>
              <a:t>h functionalities for managing bookings, hotels, guests, facilities, and reviews.</a:t>
            </a:r>
          </a:p>
          <a:p>
            <a:pPr algn="just" marL="863599" indent="-431800" lvl="1">
              <a:lnSpc>
                <a:spcPts val="7999"/>
              </a:lnSpc>
              <a:buFont typeface="Arial"/>
              <a:buChar char="•"/>
            </a:pPr>
            <a:r>
              <a:rPr lang="en-US" b="true" sz="3999" spc="7">
                <a:solidFill>
                  <a:srgbClr val="000000"/>
                </a:solidFill>
                <a:latin typeface="Times New Roman Bold"/>
                <a:ea typeface="Times New Roman Bold"/>
                <a:cs typeface="Times New Roman Bold"/>
                <a:sym typeface="Times New Roman Bold"/>
              </a:rPr>
              <a:t>Key Technologies:</a:t>
            </a:r>
          </a:p>
          <a:p>
            <a:pPr algn="just" marL="1727199" indent="-575733" lvl="2">
              <a:lnSpc>
                <a:spcPts val="7999"/>
              </a:lnSpc>
              <a:buFont typeface="Arial"/>
              <a:buChar char="⚬"/>
            </a:pPr>
            <a:r>
              <a:rPr lang="en-US" sz="3999" spc="7">
                <a:solidFill>
                  <a:srgbClr val="000000"/>
                </a:solidFill>
                <a:latin typeface="Times New Roman"/>
                <a:ea typeface="Times New Roman"/>
                <a:cs typeface="Times New Roman"/>
                <a:sym typeface="Times New Roman"/>
              </a:rPr>
              <a:t>Frontend: Angular</a:t>
            </a:r>
          </a:p>
          <a:p>
            <a:pPr algn="just" marL="1727199" indent="-575733" lvl="2">
              <a:lnSpc>
                <a:spcPts val="7999"/>
              </a:lnSpc>
              <a:buFont typeface="Arial"/>
              <a:buChar char="⚬"/>
            </a:pPr>
            <a:r>
              <a:rPr lang="en-US" sz="3999" spc="7">
                <a:solidFill>
                  <a:srgbClr val="000000"/>
                </a:solidFill>
                <a:latin typeface="Times New Roman"/>
                <a:ea typeface="Times New Roman"/>
                <a:cs typeface="Times New Roman"/>
                <a:sym typeface="Times New Roman"/>
              </a:rPr>
              <a:t>Backend: Spring Boot</a:t>
            </a:r>
          </a:p>
          <a:p>
            <a:pPr algn="just" marL="1727199" indent="-575733" lvl="2">
              <a:lnSpc>
                <a:spcPts val="7999"/>
              </a:lnSpc>
              <a:buFont typeface="Arial"/>
              <a:buChar char="⚬"/>
            </a:pPr>
            <a:r>
              <a:rPr lang="en-US" sz="3999" spc="7">
                <a:solidFill>
                  <a:srgbClr val="000000"/>
                </a:solidFill>
                <a:latin typeface="Times New Roman"/>
                <a:ea typeface="Times New Roman"/>
                <a:cs typeface="Times New Roman"/>
                <a:sym typeface="Times New Roman"/>
              </a:rPr>
              <a:t>Database: MySQL</a:t>
            </a:r>
          </a:p>
          <a:p>
            <a:pPr algn="just" marL="863599" indent="-431800" lvl="1">
              <a:lnSpc>
                <a:spcPts val="7999"/>
              </a:lnSpc>
              <a:buFont typeface="Arial"/>
              <a:buChar char="•"/>
            </a:pPr>
            <a:r>
              <a:rPr lang="en-US" b="true" sz="3999" spc="7">
                <a:solidFill>
                  <a:srgbClr val="000000"/>
                </a:solidFill>
                <a:latin typeface="Times New Roman Bold"/>
                <a:ea typeface="Times New Roman Bold"/>
                <a:cs typeface="Times New Roman Bold"/>
                <a:sym typeface="Times New Roman Bold"/>
              </a:rPr>
              <a:t>Objective:</a:t>
            </a:r>
            <a:r>
              <a:rPr lang="en-US" sz="3999" spc="7">
                <a:solidFill>
                  <a:srgbClr val="000000"/>
                </a:solidFill>
                <a:latin typeface="Times New Roman"/>
                <a:ea typeface="Times New Roman"/>
                <a:cs typeface="Times New Roman"/>
                <a:sym typeface="Times New Roman"/>
              </a:rPr>
              <a:t> Provide an efficient, user-friendly system to streamline hotel operations.</a:t>
            </a:r>
          </a:p>
          <a:p>
            <a:pPr algn="just">
              <a:lnSpc>
                <a:spcPts val="6089"/>
              </a:lnSpc>
            </a:pP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E9EAE0"/>
        </a:solidFill>
      </p:bgPr>
    </p:bg>
    <p:spTree>
      <p:nvGrpSpPr>
        <p:cNvPr id="1" name=""/>
        <p:cNvGrpSpPr/>
        <p:nvPr/>
      </p:nvGrpSpPr>
      <p:grpSpPr>
        <a:xfrm>
          <a:off x="0" y="0"/>
          <a:ext cx="0" cy="0"/>
          <a:chOff x="0" y="0"/>
          <a:chExt cx="0" cy="0"/>
        </a:xfrm>
      </p:grpSpPr>
      <p:sp>
        <p:nvSpPr>
          <p:cNvPr name="TextBox 2" id="2"/>
          <p:cNvSpPr txBox="true"/>
          <p:nvPr/>
        </p:nvSpPr>
        <p:spPr>
          <a:xfrm rot="0">
            <a:off x="346017" y="504756"/>
            <a:ext cx="14423006" cy="1143139"/>
          </a:xfrm>
          <a:prstGeom prst="rect">
            <a:avLst/>
          </a:prstGeom>
        </p:spPr>
        <p:txBody>
          <a:bodyPr anchor="t" rtlCol="false" tIns="0" lIns="0" bIns="0" rIns="0">
            <a:spAutoFit/>
          </a:bodyPr>
          <a:lstStyle/>
          <a:p>
            <a:pPr algn="just">
              <a:lnSpc>
                <a:spcPts val="7121"/>
              </a:lnSpc>
            </a:pPr>
            <a:r>
              <a:rPr lang="en-US" sz="8185" u="sng">
                <a:solidFill>
                  <a:srgbClr val="0E4714"/>
                </a:solidFill>
                <a:latin typeface="Times New Roman Condensed"/>
                <a:ea typeface="Times New Roman Condensed"/>
                <a:cs typeface="Times New Roman Condensed"/>
                <a:sym typeface="Times New Roman Condensed"/>
              </a:rPr>
              <a:t>Features and Functionalities </a:t>
            </a:r>
          </a:p>
        </p:txBody>
      </p:sp>
      <p:sp>
        <p:nvSpPr>
          <p:cNvPr name="TextBox 3" id="3"/>
          <p:cNvSpPr txBox="true"/>
          <p:nvPr/>
        </p:nvSpPr>
        <p:spPr>
          <a:xfrm rot="0">
            <a:off x="1028700" y="1731063"/>
            <a:ext cx="16913283" cy="4492970"/>
          </a:xfrm>
          <a:prstGeom prst="rect">
            <a:avLst/>
          </a:prstGeom>
        </p:spPr>
        <p:txBody>
          <a:bodyPr anchor="t" rtlCol="false" tIns="0" lIns="0" bIns="0" rIns="0">
            <a:spAutoFit/>
          </a:bodyPr>
          <a:lstStyle/>
          <a:p>
            <a:pPr algn="just">
              <a:lnSpc>
                <a:spcPts val="5999"/>
              </a:lnSpc>
            </a:pPr>
            <a:r>
              <a:rPr lang="en-US" b="true" sz="3999" spc="147">
                <a:solidFill>
                  <a:srgbClr val="000000"/>
                </a:solidFill>
                <a:latin typeface="Times New Roman Bold"/>
                <a:ea typeface="Times New Roman Bold"/>
                <a:cs typeface="Times New Roman Bold"/>
                <a:sym typeface="Times New Roman Bold"/>
              </a:rPr>
              <a:t>Core Features:</a:t>
            </a:r>
          </a:p>
          <a:p>
            <a:pPr algn="just" marL="863599" indent="-431800" lvl="1">
              <a:lnSpc>
                <a:spcPts val="5999"/>
              </a:lnSpc>
              <a:buFont typeface="Arial"/>
              <a:buChar char="•"/>
            </a:pPr>
            <a:r>
              <a:rPr lang="en-US" sz="3999" spc="147">
                <a:solidFill>
                  <a:srgbClr val="000000"/>
                </a:solidFill>
                <a:latin typeface="Times New Roman"/>
                <a:ea typeface="Times New Roman"/>
                <a:cs typeface="Times New Roman"/>
                <a:sym typeface="Times New Roman"/>
              </a:rPr>
              <a:t>User</a:t>
            </a:r>
            <a:r>
              <a:rPr lang="en-US" sz="3999" spc="147">
                <a:solidFill>
                  <a:srgbClr val="000000"/>
                </a:solidFill>
                <a:latin typeface="Times New Roman"/>
                <a:ea typeface="Times New Roman"/>
                <a:cs typeface="Times New Roman"/>
                <a:sym typeface="Times New Roman"/>
              </a:rPr>
              <a:t> Authentication (Admin Login/Register).</a:t>
            </a:r>
          </a:p>
          <a:p>
            <a:pPr algn="just" marL="863599" indent="-431800" lvl="1">
              <a:lnSpc>
                <a:spcPts val="5999"/>
              </a:lnSpc>
              <a:buFont typeface="Arial"/>
              <a:buChar char="•"/>
            </a:pPr>
            <a:r>
              <a:rPr lang="en-US" sz="3999" spc="147">
                <a:solidFill>
                  <a:srgbClr val="000000"/>
                </a:solidFill>
                <a:latin typeface="Times New Roman"/>
                <a:ea typeface="Times New Roman"/>
                <a:cs typeface="Times New Roman"/>
                <a:sym typeface="Times New Roman"/>
              </a:rPr>
              <a:t>CRUD Operations for Bookings, Hotels, Guests, and Facilities.</a:t>
            </a:r>
          </a:p>
          <a:p>
            <a:pPr algn="just" marL="863599" indent="-431800" lvl="1">
              <a:lnSpc>
                <a:spcPts val="5999"/>
              </a:lnSpc>
              <a:buFont typeface="Arial"/>
              <a:buChar char="•"/>
            </a:pPr>
            <a:r>
              <a:rPr lang="en-US" sz="3999" spc="147">
                <a:solidFill>
                  <a:srgbClr val="000000"/>
                </a:solidFill>
                <a:latin typeface="Times New Roman"/>
                <a:ea typeface="Times New Roman"/>
                <a:cs typeface="Times New Roman"/>
                <a:sym typeface="Times New Roman"/>
              </a:rPr>
              <a:t>Hotel</a:t>
            </a:r>
            <a:r>
              <a:rPr lang="en-US" sz="3999" spc="147">
                <a:solidFill>
                  <a:srgbClr val="000000"/>
                </a:solidFill>
                <a:latin typeface="Times New Roman"/>
                <a:ea typeface="Times New Roman"/>
                <a:cs typeface="Times New Roman"/>
                <a:sym typeface="Times New Roman"/>
              </a:rPr>
              <a:t> Management.</a:t>
            </a:r>
          </a:p>
          <a:p>
            <a:pPr algn="just" marL="863599" indent="-431800" lvl="1">
              <a:lnSpc>
                <a:spcPts val="5999"/>
              </a:lnSpc>
              <a:buFont typeface="Arial"/>
              <a:buChar char="•"/>
            </a:pPr>
            <a:r>
              <a:rPr lang="en-US" sz="3999" spc="147">
                <a:solidFill>
                  <a:srgbClr val="000000"/>
                </a:solidFill>
                <a:latin typeface="Times New Roman"/>
                <a:ea typeface="Times New Roman"/>
                <a:cs typeface="Times New Roman"/>
                <a:sym typeface="Times New Roman"/>
              </a:rPr>
              <a:t>Search and Filter Options.</a:t>
            </a:r>
          </a:p>
          <a:p>
            <a:pPr algn="just">
              <a:lnSpc>
                <a:spcPts val="5472"/>
              </a:lnSpc>
            </a:pPr>
          </a:p>
        </p:txBody>
      </p:sp>
      <p:sp>
        <p:nvSpPr>
          <p:cNvPr name="TextBox 4" id="4"/>
          <p:cNvSpPr txBox="true"/>
          <p:nvPr/>
        </p:nvSpPr>
        <p:spPr>
          <a:xfrm rot="0">
            <a:off x="1028700" y="6004958"/>
            <a:ext cx="16913283" cy="4624519"/>
          </a:xfrm>
          <a:prstGeom prst="rect">
            <a:avLst/>
          </a:prstGeom>
        </p:spPr>
        <p:txBody>
          <a:bodyPr anchor="t" rtlCol="false" tIns="0" lIns="0" bIns="0" rIns="0">
            <a:spAutoFit/>
          </a:bodyPr>
          <a:lstStyle/>
          <a:p>
            <a:pPr algn="just">
              <a:lnSpc>
                <a:spcPts val="6891"/>
              </a:lnSpc>
            </a:pPr>
            <a:r>
              <a:rPr lang="en-US" b="true" sz="4594" spc="169">
                <a:solidFill>
                  <a:srgbClr val="000000"/>
                </a:solidFill>
                <a:latin typeface="Times New Roman Bold"/>
                <a:ea typeface="Times New Roman Bold"/>
                <a:cs typeface="Times New Roman Bold"/>
                <a:sym typeface="Times New Roman Bold"/>
              </a:rPr>
              <a:t>Unique Points:</a:t>
            </a:r>
          </a:p>
          <a:p>
            <a:pPr algn="just" marL="863599" indent="-431800" lvl="1">
              <a:lnSpc>
                <a:spcPts val="5999"/>
              </a:lnSpc>
              <a:buFont typeface="Arial"/>
              <a:buChar char="•"/>
            </a:pPr>
            <a:r>
              <a:rPr lang="en-US" sz="3999" spc="147">
                <a:solidFill>
                  <a:srgbClr val="000000"/>
                </a:solidFill>
                <a:latin typeface="Times New Roman"/>
                <a:ea typeface="Times New Roman"/>
                <a:cs typeface="Times New Roman"/>
                <a:sym typeface="Times New Roman"/>
              </a:rPr>
              <a:t>Auto-generated unique IDs for entities.</a:t>
            </a:r>
          </a:p>
          <a:p>
            <a:pPr algn="just" marL="863599" indent="-431800" lvl="1">
              <a:lnSpc>
                <a:spcPts val="5999"/>
              </a:lnSpc>
              <a:buFont typeface="Arial"/>
              <a:buChar char="•"/>
            </a:pPr>
            <a:r>
              <a:rPr lang="en-US" sz="3999" spc="147">
                <a:solidFill>
                  <a:srgbClr val="000000"/>
                </a:solidFill>
                <a:latin typeface="Times New Roman"/>
                <a:ea typeface="Times New Roman"/>
                <a:cs typeface="Times New Roman"/>
                <a:sym typeface="Times New Roman"/>
              </a:rPr>
              <a:t>30-minute lockout for 3 invalid login attempts.</a:t>
            </a:r>
          </a:p>
          <a:p>
            <a:pPr algn="just" marL="863599" indent="-431800" lvl="1">
              <a:lnSpc>
                <a:spcPts val="5999"/>
              </a:lnSpc>
              <a:buFont typeface="Arial"/>
              <a:buChar char="•"/>
            </a:pPr>
            <a:r>
              <a:rPr lang="en-US" sz="3999" spc="147">
                <a:solidFill>
                  <a:srgbClr val="000000"/>
                </a:solidFill>
                <a:latin typeface="Times New Roman"/>
                <a:ea typeface="Times New Roman"/>
                <a:cs typeface="Times New Roman"/>
                <a:sym typeface="Times New Roman"/>
              </a:rPr>
              <a:t>Dynamic updates</a:t>
            </a:r>
            <a:r>
              <a:rPr lang="en-US" sz="3999" spc="147">
                <a:solidFill>
                  <a:srgbClr val="000000"/>
                </a:solidFill>
                <a:latin typeface="Times New Roman"/>
                <a:ea typeface="Times New Roman"/>
                <a:cs typeface="Times New Roman"/>
                <a:sym typeface="Times New Roman"/>
              </a:rPr>
              <a:t> in the UI integrated with the database.</a:t>
            </a:r>
          </a:p>
          <a:p>
            <a:pPr algn="just" marL="863599" indent="-431800" lvl="1">
              <a:lnSpc>
                <a:spcPts val="5999"/>
              </a:lnSpc>
              <a:buFont typeface="Arial"/>
              <a:buChar char="•"/>
            </a:pPr>
            <a:r>
              <a:rPr lang="en-US" sz="3999" spc="147">
                <a:solidFill>
                  <a:srgbClr val="000000"/>
                </a:solidFill>
                <a:latin typeface="Times New Roman"/>
                <a:ea typeface="Times New Roman"/>
                <a:cs typeface="Times New Roman"/>
                <a:sym typeface="Times New Roman"/>
              </a:rPr>
              <a:t>User not found validation for not registered users</a:t>
            </a:r>
          </a:p>
          <a:p>
            <a:pPr algn="just">
              <a:lnSpc>
                <a:spcPts val="5472"/>
              </a:lnSpc>
            </a:pP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E9EAE0"/>
        </a:solidFill>
      </p:bgPr>
    </p:bg>
    <p:spTree>
      <p:nvGrpSpPr>
        <p:cNvPr id="1" name=""/>
        <p:cNvGrpSpPr/>
        <p:nvPr/>
      </p:nvGrpSpPr>
      <p:grpSpPr>
        <a:xfrm>
          <a:off x="0" y="0"/>
          <a:ext cx="0" cy="0"/>
          <a:chOff x="0" y="0"/>
          <a:chExt cx="0" cy="0"/>
        </a:xfrm>
      </p:grpSpPr>
      <p:sp>
        <p:nvSpPr>
          <p:cNvPr name="TextBox 2" id="2"/>
          <p:cNvSpPr txBox="true"/>
          <p:nvPr/>
        </p:nvSpPr>
        <p:spPr>
          <a:xfrm rot="0">
            <a:off x="370151" y="95250"/>
            <a:ext cx="14423006" cy="1116331"/>
          </a:xfrm>
          <a:prstGeom prst="rect">
            <a:avLst/>
          </a:prstGeom>
        </p:spPr>
        <p:txBody>
          <a:bodyPr anchor="t" rtlCol="false" tIns="0" lIns="0" bIns="0" rIns="0">
            <a:spAutoFit/>
          </a:bodyPr>
          <a:lstStyle/>
          <a:p>
            <a:pPr algn="just">
              <a:lnSpc>
                <a:spcPts val="6960"/>
              </a:lnSpc>
            </a:pPr>
            <a:r>
              <a:rPr lang="en-US" sz="8000" spc="256" u="sng">
                <a:solidFill>
                  <a:srgbClr val="0E4714"/>
                </a:solidFill>
                <a:latin typeface="Times New Roman Condensed"/>
                <a:ea typeface="Times New Roman Condensed"/>
                <a:cs typeface="Times New Roman Condensed"/>
                <a:sym typeface="Times New Roman Condensed"/>
              </a:rPr>
              <a:t>Technologies Used</a:t>
            </a:r>
          </a:p>
        </p:txBody>
      </p:sp>
      <p:sp>
        <p:nvSpPr>
          <p:cNvPr name="TextBox 3" id="3"/>
          <p:cNvSpPr txBox="true"/>
          <p:nvPr/>
        </p:nvSpPr>
        <p:spPr>
          <a:xfrm rot="0">
            <a:off x="1028700" y="1214155"/>
            <a:ext cx="16913283" cy="10020300"/>
          </a:xfrm>
          <a:prstGeom prst="rect">
            <a:avLst/>
          </a:prstGeom>
        </p:spPr>
        <p:txBody>
          <a:bodyPr anchor="t" rtlCol="false" tIns="0" lIns="0" bIns="0" rIns="0">
            <a:spAutoFit/>
          </a:bodyPr>
          <a:lstStyle/>
          <a:p>
            <a:pPr algn="just">
              <a:lnSpc>
                <a:spcPts val="5999"/>
              </a:lnSpc>
            </a:pPr>
            <a:r>
              <a:rPr lang="en-US" sz="3999" spc="147">
                <a:solidFill>
                  <a:srgbClr val="000000"/>
                </a:solidFill>
                <a:latin typeface="Times New Roman"/>
                <a:ea typeface="Times New Roman"/>
                <a:cs typeface="Times New Roman"/>
                <a:sym typeface="Times New Roman"/>
              </a:rPr>
              <a:t> </a:t>
            </a:r>
            <a:r>
              <a:rPr lang="en-US" b="true" sz="3999" spc="147">
                <a:solidFill>
                  <a:srgbClr val="000000"/>
                </a:solidFill>
                <a:latin typeface="Times New Roman Bold"/>
                <a:ea typeface="Times New Roman Bold"/>
                <a:cs typeface="Times New Roman Bold"/>
                <a:sym typeface="Times New Roman Bold"/>
              </a:rPr>
              <a:t>Frontend:</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Angular: Respon</a:t>
            </a:r>
            <a:r>
              <a:rPr lang="en-US" sz="3500" spc="129">
                <a:solidFill>
                  <a:srgbClr val="000000"/>
                </a:solidFill>
                <a:latin typeface="Times New Roman"/>
                <a:ea typeface="Times New Roman"/>
                <a:cs typeface="Times New Roman"/>
                <a:sym typeface="Times New Roman"/>
              </a:rPr>
              <a:t>sive UI,</a:t>
            </a:r>
            <a:r>
              <a:rPr lang="en-US" sz="3500" spc="129">
                <a:solidFill>
                  <a:srgbClr val="000000"/>
                </a:solidFill>
                <a:latin typeface="Times New Roman"/>
                <a:ea typeface="Times New Roman"/>
                <a:cs typeface="Times New Roman"/>
                <a:sym typeface="Times New Roman"/>
              </a:rPr>
              <a:t> Bootstrap for styling.</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Components: Separate components for each module (Bookings, Hotels, etc.).</a:t>
            </a:r>
          </a:p>
          <a:p>
            <a:pPr algn="just">
              <a:lnSpc>
                <a:spcPts val="5999"/>
              </a:lnSpc>
            </a:pPr>
            <a:r>
              <a:rPr lang="en-US" b="true" sz="3999" spc="147">
                <a:solidFill>
                  <a:srgbClr val="000000"/>
                </a:solidFill>
                <a:latin typeface="Times New Roman Bold"/>
                <a:ea typeface="Times New Roman Bold"/>
                <a:cs typeface="Times New Roman Bold"/>
                <a:sym typeface="Times New Roman Bold"/>
              </a:rPr>
              <a:t>Backend:</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Spring Boot: REST APIs for CRUD operations, layered architecture.</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Controllers, Entities, and Repositories.</a:t>
            </a:r>
          </a:p>
          <a:p>
            <a:pPr algn="just">
              <a:lnSpc>
                <a:spcPts val="5999"/>
              </a:lnSpc>
            </a:pPr>
            <a:r>
              <a:rPr lang="en-US" b="true" sz="3999" spc="147">
                <a:solidFill>
                  <a:srgbClr val="000000"/>
                </a:solidFill>
                <a:latin typeface="Times New Roman Bold"/>
                <a:ea typeface="Times New Roman Bold"/>
                <a:cs typeface="Times New Roman Bold"/>
                <a:sym typeface="Times New Roman Bold"/>
              </a:rPr>
              <a:t>Database:</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 MySQL: Tables for register, booking etc.</a:t>
            </a:r>
          </a:p>
          <a:p>
            <a:pPr algn="just">
              <a:lnSpc>
                <a:spcPts val="7649"/>
              </a:lnSpc>
            </a:pPr>
            <a:r>
              <a:rPr lang="en-US" b="true" sz="5099" spc="188">
                <a:solidFill>
                  <a:srgbClr val="0E4714"/>
                </a:solidFill>
                <a:latin typeface="Times New Roman Bold"/>
                <a:ea typeface="Times New Roman Bold"/>
                <a:cs typeface="Times New Roman Bold"/>
                <a:sym typeface="Times New Roman Bold"/>
              </a:rPr>
              <a:t>Workflow:</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User interacts with the Angular frontend.</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Requests are processed by Spring Boot APIs.</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Data is stored/retrieved from MySQL database.</a:t>
            </a:r>
          </a:p>
          <a:p>
            <a:pPr algn="just">
              <a:lnSpc>
                <a:spcPts val="5999"/>
              </a:lnSpc>
            </a:pPr>
          </a:p>
          <a:p>
            <a:pPr algn="just">
              <a:lnSpc>
                <a:spcPts val="5250"/>
              </a:lnSpc>
            </a:pP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E9EAE0"/>
        </a:solidFill>
      </p:bgPr>
    </p:bg>
    <p:spTree>
      <p:nvGrpSpPr>
        <p:cNvPr id="1" name=""/>
        <p:cNvGrpSpPr/>
        <p:nvPr/>
      </p:nvGrpSpPr>
      <p:grpSpPr>
        <a:xfrm>
          <a:off x="0" y="0"/>
          <a:ext cx="0" cy="0"/>
          <a:chOff x="0" y="0"/>
          <a:chExt cx="0" cy="0"/>
        </a:xfrm>
      </p:grpSpPr>
      <p:sp>
        <p:nvSpPr>
          <p:cNvPr name="TextBox 2" id="2"/>
          <p:cNvSpPr txBox="true"/>
          <p:nvPr/>
        </p:nvSpPr>
        <p:spPr>
          <a:xfrm rot="0">
            <a:off x="687359" y="238125"/>
            <a:ext cx="16913283" cy="12325350"/>
          </a:xfrm>
          <a:prstGeom prst="rect">
            <a:avLst/>
          </a:prstGeom>
        </p:spPr>
        <p:txBody>
          <a:bodyPr anchor="t" rtlCol="false" tIns="0" lIns="0" bIns="0" rIns="0">
            <a:spAutoFit/>
          </a:bodyPr>
          <a:lstStyle/>
          <a:p>
            <a:pPr algn="just">
              <a:lnSpc>
                <a:spcPts val="6749"/>
              </a:lnSpc>
            </a:pPr>
            <a:r>
              <a:rPr lang="en-US" sz="4499" spc="166">
                <a:solidFill>
                  <a:srgbClr val="000000"/>
                </a:solidFill>
                <a:latin typeface="Times New Roman"/>
                <a:ea typeface="Times New Roman"/>
                <a:cs typeface="Times New Roman"/>
                <a:sym typeface="Times New Roman"/>
              </a:rPr>
              <a:t> </a:t>
            </a:r>
            <a:r>
              <a:rPr lang="en-US" b="true" sz="4499" spc="166" u="sng">
                <a:solidFill>
                  <a:srgbClr val="0E4714"/>
                </a:solidFill>
                <a:latin typeface="Times New Roman Bold"/>
                <a:ea typeface="Times New Roman Bold"/>
                <a:cs typeface="Times New Roman Bold"/>
                <a:sym typeface="Times New Roman Bold"/>
              </a:rPr>
              <a:t>Challenges Faced:</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Handling auto-increment IDs dynamically across the backend and database.</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UI alignment and responsiveness for various components.</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Integrating Spring Boot with MySQL and Angular.</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Implementing security features like login attempts and lockouts.</a:t>
            </a:r>
          </a:p>
          <a:p>
            <a:pPr algn="just">
              <a:lnSpc>
                <a:spcPts val="6749"/>
              </a:lnSpc>
            </a:pPr>
            <a:r>
              <a:rPr lang="en-US" b="true" sz="4499" spc="166" u="sng">
                <a:solidFill>
                  <a:srgbClr val="0E4714"/>
                </a:solidFill>
                <a:latin typeface="Times New Roman Bold"/>
                <a:ea typeface="Times New Roman Bold"/>
                <a:cs typeface="Times New Roman Bold"/>
                <a:sym typeface="Times New Roman Bold"/>
              </a:rPr>
              <a:t>Project Outcomes:</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Successfully implemented a full-stack web application.</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Enabled seamless communication between frontend and backend.</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Achieved dynamic database updates with auto-generated IDs.</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Enhanced user experience with a responsive design.</a:t>
            </a:r>
          </a:p>
          <a:p>
            <a:pPr algn="just">
              <a:lnSpc>
                <a:spcPts val="6749"/>
              </a:lnSpc>
            </a:pPr>
            <a:r>
              <a:rPr lang="en-US" b="true" sz="4499" spc="166" u="sng">
                <a:solidFill>
                  <a:srgbClr val="0E4714"/>
                </a:solidFill>
                <a:latin typeface="Times New Roman Bold"/>
                <a:ea typeface="Times New Roman Bold"/>
                <a:cs typeface="Times New Roman Bold"/>
                <a:sym typeface="Times New Roman Bold"/>
              </a:rPr>
              <a:t>Future Enhancements:</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 Enable role-based authentication for admins.</a:t>
            </a:r>
          </a:p>
          <a:p>
            <a:pPr algn="just" marL="755651" indent="-377825" lvl="1">
              <a:lnSpc>
                <a:spcPts val="5250"/>
              </a:lnSpc>
              <a:buFont typeface="Arial"/>
              <a:buChar char="•"/>
            </a:pPr>
            <a:r>
              <a:rPr lang="en-US" sz="3500" spc="129">
                <a:solidFill>
                  <a:srgbClr val="000000"/>
                </a:solidFill>
                <a:latin typeface="Times New Roman"/>
                <a:ea typeface="Times New Roman"/>
                <a:cs typeface="Times New Roman"/>
                <a:sym typeface="Times New Roman"/>
              </a:rPr>
              <a:t>Integrate payment gateways for bookings.</a:t>
            </a:r>
          </a:p>
          <a:p>
            <a:pPr algn="just">
              <a:lnSpc>
                <a:spcPts val="5250"/>
              </a:lnSpc>
            </a:pPr>
          </a:p>
          <a:p>
            <a:pPr algn="just">
              <a:lnSpc>
                <a:spcPts val="7649"/>
              </a:lnSpc>
            </a:pPr>
          </a:p>
          <a:p>
            <a:pPr algn="just">
              <a:lnSpc>
                <a:spcPts val="5999"/>
              </a:lnSpc>
            </a:pPr>
          </a:p>
          <a:p>
            <a:pPr algn="just">
              <a:lnSpc>
                <a:spcPts val="525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9EAE0"/>
        </a:solidFill>
      </p:bgPr>
    </p:bg>
    <p:spTree>
      <p:nvGrpSpPr>
        <p:cNvPr id="1" name=""/>
        <p:cNvGrpSpPr/>
        <p:nvPr/>
      </p:nvGrpSpPr>
      <p:grpSpPr>
        <a:xfrm>
          <a:off x="0" y="0"/>
          <a:ext cx="0" cy="0"/>
          <a:chOff x="0" y="0"/>
          <a:chExt cx="0" cy="0"/>
        </a:xfrm>
      </p:grpSpPr>
      <p:grpSp>
        <p:nvGrpSpPr>
          <p:cNvPr name="Group 2" id="2"/>
          <p:cNvGrpSpPr/>
          <p:nvPr/>
        </p:nvGrpSpPr>
        <p:grpSpPr>
          <a:xfrm rot="0">
            <a:off x="714148" y="244264"/>
            <a:ext cx="7928395" cy="4404903"/>
            <a:chOff x="0" y="0"/>
            <a:chExt cx="1228316" cy="682435"/>
          </a:xfrm>
        </p:grpSpPr>
        <p:sp>
          <p:nvSpPr>
            <p:cNvPr name="Freeform 3" id="3"/>
            <p:cNvSpPr/>
            <p:nvPr/>
          </p:nvSpPr>
          <p:spPr>
            <a:xfrm flipH="false" flipV="false" rot="0">
              <a:off x="0" y="0"/>
              <a:ext cx="1228316" cy="682435"/>
            </a:xfrm>
            <a:custGeom>
              <a:avLst/>
              <a:gdLst/>
              <a:ahLst/>
              <a:cxnLst/>
              <a:rect r="r" b="b" t="t" l="l"/>
              <a:pathLst>
                <a:path h="682435" w="1228316">
                  <a:moveTo>
                    <a:pt x="0" y="0"/>
                  </a:moveTo>
                  <a:lnTo>
                    <a:pt x="1228316" y="0"/>
                  </a:lnTo>
                  <a:lnTo>
                    <a:pt x="1228316" y="682435"/>
                  </a:lnTo>
                  <a:lnTo>
                    <a:pt x="0" y="682435"/>
                  </a:lnTo>
                  <a:close/>
                </a:path>
              </a:pathLst>
            </a:custGeom>
            <a:blipFill>
              <a:blip r:embed="rId2"/>
              <a:stretch>
                <a:fillRect l="0" t="-560" r="0" b="-560"/>
              </a:stretch>
            </a:blipFill>
          </p:spPr>
        </p:sp>
      </p:grpSp>
      <p:grpSp>
        <p:nvGrpSpPr>
          <p:cNvPr name="Group 4" id="4"/>
          <p:cNvGrpSpPr/>
          <p:nvPr/>
        </p:nvGrpSpPr>
        <p:grpSpPr>
          <a:xfrm rot="0">
            <a:off x="9387892" y="244264"/>
            <a:ext cx="7871408" cy="4404903"/>
            <a:chOff x="0" y="0"/>
            <a:chExt cx="1219487" cy="682435"/>
          </a:xfrm>
        </p:grpSpPr>
        <p:sp>
          <p:nvSpPr>
            <p:cNvPr name="Freeform 5" id="5"/>
            <p:cNvSpPr/>
            <p:nvPr/>
          </p:nvSpPr>
          <p:spPr>
            <a:xfrm flipH="false" flipV="false" rot="0">
              <a:off x="0" y="0"/>
              <a:ext cx="1219487" cy="682435"/>
            </a:xfrm>
            <a:custGeom>
              <a:avLst/>
              <a:gdLst/>
              <a:ahLst/>
              <a:cxnLst/>
              <a:rect r="r" b="b" t="t" l="l"/>
              <a:pathLst>
                <a:path h="682435" w="1219487">
                  <a:moveTo>
                    <a:pt x="0" y="0"/>
                  </a:moveTo>
                  <a:lnTo>
                    <a:pt x="1219487" y="0"/>
                  </a:lnTo>
                  <a:lnTo>
                    <a:pt x="1219487" y="682435"/>
                  </a:lnTo>
                  <a:lnTo>
                    <a:pt x="0" y="682435"/>
                  </a:lnTo>
                  <a:close/>
                </a:path>
              </a:pathLst>
            </a:custGeom>
            <a:blipFill>
              <a:blip r:embed="rId3"/>
              <a:stretch>
                <a:fillRect l="0" t="-197" r="0" b="-197"/>
              </a:stretch>
            </a:blipFill>
          </p:spPr>
        </p:sp>
      </p:grpSp>
      <p:grpSp>
        <p:nvGrpSpPr>
          <p:cNvPr name="Group 6" id="6"/>
          <p:cNvGrpSpPr/>
          <p:nvPr/>
        </p:nvGrpSpPr>
        <p:grpSpPr>
          <a:xfrm rot="0">
            <a:off x="714148" y="5143500"/>
            <a:ext cx="7928395" cy="4404903"/>
            <a:chOff x="0" y="0"/>
            <a:chExt cx="1228316" cy="682435"/>
          </a:xfrm>
        </p:grpSpPr>
        <p:sp>
          <p:nvSpPr>
            <p:cNvPr name="Freeform 7" id="7"/>
            <p:cNvSpPr/>
            <p:nvPr/>
          </p:nvSpPr>
          <p:spPr>
            <a:xfrm flipH="false" flipV="false" rot="0">
              <a:off x="0" y="0"/>
              <a:ext cx="1228316" cy="682435"/>
            </a:xfrm>
            <a:custGeom>
              <a:avLst/>
              <a:gdLst/>
              <a:ahLst/>
              <a:cxnLst/>
              <a:rect r="r" b="b" t="t" l="l"/>
              <a:pathLst>
                <a:path h="682435" w="1228316">
                  <a:moveTo>
                    <a:pt x="0" y="0"/>
                  </a:moveTo>
                  <a:lnTo>
                    <a:pt x="1228316" y="0"/>
                  </a:lnTo>
                  <a:lnTo>
                    <a:pt x="1228316" y="682435"/>
                  </a:lnTo>
                  <a:lnTo>
                    <a:pt x="0" y="682435"/>
                  </a:lnTo>
                  <a:close/>
                </a:path>
              </a:pathLst>
            </a:custGeom>
            <a:blipFill>
              <a:blip r:embed="rId4"/>
              <a:stretch>
                <a:fillRect l="0" t="-560" r="0" b="-560"/>
              </a:stretch>
            </a:blipFill>
          </p:spPr>
        </p:sp>
      </p:grpSp>
      <p:grpSp>
        <p:nvGrpSpPr>
          <p:cNvPr name="Group 8" id="8"/>
          <p:cNvGrpSpPr/>
          <p:nvPr/>
        </p:nvGrpSpPr>
        <p:grpSpPr>
          <a:xfrm rot="0">
            <a:off x="9615051" y="5143500"/>
            <a:ext cx="7871408" cy="4404903"/>
            <a:chOff x="0" y="0"/>
            <a:chExt cx="1219487" cy="682435"/>
          </a:xfrm>
        </p:grpSpPr>
        <p:sp>
          <p:nvSpPr>
            <p:cNvPr name="Freeform 9" id="9"/>
            <p:cNvSpPr/>
            <p:nvPr/>
          </p:nvSpPr>
          <p:spPr>
            <a:xfrm flipH="false" flipV="false" rot="0">
              <a:off x="0" y="0"/>
              <a:ext cx="1219487" cy="682435"/>
            </a:xfrm>
            <a:custGeom>
              <a:avLst/>
              <a:gdLst/>
              <a:ahLst/>
              <a:cxnLst/>
              <a:rect r="r" b="b" t="t" l="l"/>
              <a:pathLst>
                <a:path h="682435" w="1219487">
                  <a:moveTo>
                    <a:pt x="0" y="0"/>
                  </a:moveTo>
                  <a:lnTo>
                    <a:pt x="1219487" y="0"/>
                  </a:lnTo>
                  <a:lnTo>
                    <a:pt x="1219487" y="682435"/>
                  </a:lnTo>
                  <a:lnTo>
                    <a:pt x="0" y="682435"/>
                  </a:lnTo>
                  <a:close/>
                </a:path>
              </a:pathLst>
            </a:custGeom>
            <a:blipFill>
              <a:blip r:embed="rId5"/>
              <a:stretch>
                <a:fillRect l="0" t="-258" r="0" b="-258"/>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DAGYxRt5ExE</dc:identifier>
  <dcterms:modified xsi:type="dcterms:W3CDTF">2011-08-01T06:04:30Z</dcterms:modified>
  <cp:revision>1</cp:revision>
  <dc:title>Capstone PPT</dc:title>
</cp:coreProperties>
</file>

<file path=docProps/thumbnail.jpeg>
</file>